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8229600" cx="14630400"/>
  <p:notesSz cx="8229600" cy="14630400"/>
  <p:embeddedFontLst>
    <p:embeddedFont>
      <p:font typeface="Lora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4" roundtripDataSignature="AMtx7mhiUgQSFC+EqboZc0n/VSzRibTN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ora-bold.fntdata"/><Relationship Id="rId10" Type="http://schemas.openxmlformats.org/officeDocument/2006/relationships/font" Target="fonts/Lora-regular.fntdata"/><Relationship Id="rId13" Type="http://schemas.openxmlformats.org/officeDocument/2006/relationships/font" Target="fonts/Lora-boldItalic.fntdata"/><Relationship Id="rId12" Type="http://schemas.openxmlformats.org/officeDocument/2006/relationships/font" Target="fonts/Lora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" name="Google Shape;2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" name="Google Shape;1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1"/>
          <p:cNvSpPr/>
          <p:nvPr/>
        </p:nvSpPr>
        <p:spPr>
          <a:xfrm>
            <a:off x="6324124" y="2045137"/>
            <a:ext cx="7468553" cy="19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6120"/>
              <a:buFont typeface="Lora"/>
              <a:buNone/>
            </a:pPr>
            <a:r>
              <a:rPr b="0" i="0" lang="en-US" sz="6120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SQL Sprint Final Presentation</a:t>
            </a:r>
            <a:endParaRPr b="0" i="0" sz="612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1"/>
          <p:cNvSpPr/>
          <p:nvPr/>
        </p:nvSpPr>
        <p:spPr>
          <a:xfrm>
            <a:off x="6324124" y="4347210"/>
            <a:ext cx="7468553" cy="1149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This presentation analyzes the findings from a recent sprint. We'll review key metrics, prioritize conclusions, propose solution and offer recommendations for future.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1"/>
          <p:cNvSpPr/>
          <p:nvPr/>
        </p:nvSpPr>
        <p:spPr>
          <a:xfrm>
            <a:off x="6324124" y="5783342"/>
            <a:ext cx="382905" cy="382905"/>
          </a:xfrm>
          <a:prstGeom prst="roundRect">
            <a:avLst>
              <a:gd fmla="val 23878209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2" name="Google Shape;2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31744" y="5790962"/>
            <a:ext cx="367665" cy="36766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1"/>
          <p:cNvSpPr/>
          <p:nvPr/>
        </p:nvSpPr>
        <p:spPr>
          <a:xfrm>
            <a:off x="6826671" y="5765475"/>
            <a:ext cx="31290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356"/>
              <a:buFont typeface="Arial"/>
              <a:buNone/>
            </a:pPr>
            <a:r>
              <a:rPr b="1" i="0" lang="en-US" sz="2356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by Rashika Dabas</a:t>
            </a:r>
            <a:endParaRPr b="0" i="0" sz="235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1" name="Google Shape;3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2"/>
          <p:cNvSpPr/>
          <p:nvPr/>
        </p:nvSpPr>
        <p:spPr>
          <a:xfrm>
            <a:off x="741045" y="536923"/>
            <a:ext cx="50823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6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3923"/>
              <a:buFont typeface="Lora"/>
              <a:buNone/>
            </a:pPr>
            <a:r>
              <a:rPr b="0" i="0" lang="en-US" sz="3923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Key Metrics Overview</a:t>
            </a:r>
            <a:endParaRPr b="0" i="0" sz="392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2"/>
          <p:cNvSpPr/>
          <p:nvPr/>
        </p:nvSpPr>
        <p:spPr>
          <a:xfrm>
            <a:off x="741045" y="2185035"/>
            <a:ext cx="476369" cy="476369"/>
          </a:xfrm>
          <a:prstGeom prst="roundRect">
            <a:avLst>
              <a:gd fmla="val 6667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924745" y="2273725"/>
            <a:ext cx="1665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354"/>
              <a:buFont typeface="Lora"/>
              <a:buNone/>
            </a:pPr>
            <a:r>
              <a:rPr b="0" i="0" lang="en-US" sz="2354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b="0" i="0" sz="235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2"/>
          <p:cNvSpPr/>
          <p:nvPr/>
        </p:nvSpPr>
        <p:spPr>
          <a:xfrm>
            <a:off x="1429125" y="2043925"/>
            <a:ext cx="30369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961"/>
              <a:buFont typeface="Lora"/>
              <a:buNone/>
            </a:pPr>
            <a:r>
              <a:rPr b="1" i="0" lang="en-US" sz="1961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Home-Away Point Differential</a:t>
            </a:r>
            <a:endParaRPr b="0" i="0" sz="196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2"/>
          <p:cNvSpPr/>
          <p:nvPr/>
        </p:nvSpPr>
        <p:spPr>
          <a:xfrm>
            <a:off x="1217425" y="2800750"/>
            <a:ext cx="3373200" cy="21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3309" lvl="0" marL="457200" marR="0" rtl="0" algn="l">
              <a:lnSpc>
                <a:spcPct val="15997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334"/>
              <a:buFont typeface="Arial"/>
              <a:buChar char="●"/>
            </a:pPr>
            <a:r>
              <a:rPr b="1" i="0" lang="en-US" sz="1334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b="0" i="0" lang="en-US" sz="1334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verage difference between points scored by home teams and away teams</a:t>
            </a:r>
            <a:endParaRPr b="0" i="0" sz="1334" u="none" cap="none" strike="noStrike">
              <a:solidFill>
                <a:srgbClr val="D6E5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309" lvl="0" marL="457200" rtl="0" algn="l">
              <a:lnSpc>
                <a:spcPct val="15997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334"/>
              <a:buChar char="●"/>
            </a:pPr>
            <a:r>
              <a:rPr lang="en-US" sz="1334">
                <a:solidFill>
                  <a:srgbClr val="D6E5EF"/>
                </a:solidFill>
              </a:rPr>
              <a:t>Quantifies the home court advantage, helping teams and analysts understand how much being at home impacts scoring</a:t>
            </a:r>
            <a:endParaRPr sz="1334">
              <a:solidFill>
                <a:srgbClr val="D6E5EF"/>
              </a:solidFill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4677847" y="2185035"/>
            <a:ext cx="476369" cy="476369"/>
          </a:xfrm>
          <a:prstGeom prst="roundRect">
            <a:avLst>
              <a:gd fmla="val 6667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"/>
          <p:cNvSpPr/>
          <p:nvPr/>
        </p:nvSpPr>
        <p:spPr>
          <a:xfrm>
            <a:off x="4835723" y="2273737"/>
            <a:ext cx="160496" cy="298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354"/>
              <a:buFont typeface="Lora"/>
              <a:buNone/>
            </a:pPr>
            <a:r>
              <a:rPr b="0" i="0" lang="en-US" sz="2354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="0" i="0" sz="235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2"/>
          <p:cNvSpPr/>
          <p:nvPr/>
        </p:nvSpPr>
        <p:spPr>
          <a:xfrm>
            <a:off x="5365909" y="2185035"/>
            <a:ext cx="2491026" cy="3113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961"/>
              <a:buFont typeface="Lora"/>
              <a:buNone/>
            </a:pPr>
            <a:r>
              <a:rPr b="1" i="0" lang="en-US" sz="1961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Win-Loss Ratio</a:t>
            </a:r>
            <a:endParaRPr b="0" i="0" sz="196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2"/>
          <p:cNvSpPr/>
          <p:nvPr/>
        </p:nvSpPr>
        <p:spPr>
          <a:xfrm>
            <a:off x="5484300" y="2529425"/>
            <a:ext cx="2766000" cy="25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3309" lvl="0" marL="457200" marR="0" rtl="0" algn="l">
              <a:lnSpc>
                <a:spcPct val="15997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334"/>
              <a:buFont typeface="Arial"/>
              <a:buChar char="•"/>
            </a:pPr>
            <a:r>
              <a:rPr b="0" i="0" lang="en-US" sz="1334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Ratio of games won by home teams compared to games won by away teams</a:t>
            </a:r>
            <a:endParaRPr sz="1334">
              <a:solidFill>
                <a:srgbClr val="D6E5EF"/>
              </a:solidFill>
            </a:endParaRPr>
          </a:p>
          <a:p>
            <a:pPr indent="-313309" lvl="0" marL="457200" marR="0" rtl="0" algn="l">
              <a:lnSpc>
                <a:spcPct val="15997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334"/>
              <a:buFont typeface="Arial"/>
              <a:buChar char="•"/>
            </a:pPr>
            <a:r>
              <a:rPr lang="en-US" sz="1334">
                <a:solidFill>
                  <a:srgbClr val="D6E5EF"/>
                </a:solidFill>
              </a:rPr>
              <a:t>I</a:t>
            </a:r>
            <a:r>
              <a:rPr lang="en-US" sz="1334">
                <a:solidFill>
                  <a:srgbClr val="D6E5EF"/>
                </a:solidFill>
              </a:rPr>
              <a:t>ndicates the effectiveness of home teams in securing wins and highlights the competitive balance within the league</a:t>
            </a:r>
            <a:endParaRPr sz="1334">
              <a:solidFill>
                <a:srgbClr val="D6E5EF"/>
              </a:solidFill>
            </a:endParaRPr>
          </a:p>
        </p:txBody>
      </p:sp>
      <p:sp>
        <p:nvSpPr>
          <p:cNvPr id="41" name="Google Shape;41;p2"/>
          <p:cNvSpPr/>
          <p:nvPr/>
        </p:nvSpPr>
        <p:spPr>
          <a:xfrm>
            <a:off x="741045" y="5084564"/>
            <a:ext cx="476369" cy="476369"/>
          </a:xfrm>
          <a:prstGeom prst="roundRect">
            <a:avLst>
              <a:gd fmla="val 6667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895945" y="5173266"/>
            <a:ext cx="166568" cy="298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354"/>
              <a:buFont typeface="Lora"/>
              <a:buNone/>
            </a:pPr>
            <a:r>
              <a:rPr b="0" i="0" lang="en-US" sz="2354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="0" i="0" sz="235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"/>
          <p:cNvSpPr/>
          <p:nvPr/>
        </p:nvSpPr>
        <p:spPr>
          <a:xfrm>
            <a:off x="1507761" y="5137475"/>
            <a:ext cx="3036900" cy="3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961"/>
              <a:buFont typeface="Lora"/>
              <a:buNone/>
            </a:pPr>
            <a:r>
              <a:rPr b="1" i="0" lang="en-US" sz="1961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Field Goal Efficiency</a:t>
            </a:r>
            <a:endParaRPr b="0" i="0" sz="196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2"/>
          <p:cNvSpPr/>
          <p:nvPr/>
        </p:nvSpPr>
        <p:spPr>
          <a:xfrm>
            <a:off x="1217425" y="5522950"/>
            <a:ext cx="3248700" cy="25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3309" lvl="0" marL="457200" marR="0" rtl="0" algn="l">
              <a:lnSpc>
                <a:spcPct val="15997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334"/>
              <a:buFont typeface="Arial"/>
              <a:buChar char="●"/>
            </a:pPr>
            <a:r>
              <a:rPr b="0" i="0" lang="en-US" sz="1334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Average shooting percentage for 2-point and 3-point field goals, separately for home and away teams</a:t>
            </a:r>
            <a:endParaRPr b="0" i="0" sz="1334" u="none" cap="none" strike="noStrike">
              <a:solidFill>
                <a:srgbClr val="D6E5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309" lvl="0" marL="457200" rtl="0" algn="l">
              <a:lnSpc>
                <a:spcPct val="15997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334"/>
              <a:buChar char="●"/>
            </a:pPr>
            <a:r>
              <a:rPr lang="en-US" sz="1334">
                <a:solidFill>
                  <a:srgbClr val="D6E5EF"/>
                </a:solidFill>
              </a:rPr>
              <a:t>Measures scoring efficiency and can reveal strategic differences in how teams perform based on their location</a:t>
            </a:r>
            <a:endParaRPr sz="1334">
              <a:solidFill>
                <a:srgbClr val="D6E5EF"/>
              </a:solidFill>
            </a:endParaRPr>
          </a:p>
        </p:txBody>
      </p:sp>
      <p:sp>
        <p:nvSpPr>
          <p:cNvPr id="45" name="Google Shape;45;p2"/>
          <p:cNvSpPr/>
          <p:nvPr/>
        </p:nvSpPr>
        <p:spPr>
          <a:xfrm>
            <a:off x="4677847" y="5084564"/>
            <a:ext cx="476369" cy="476369"/>
          </a:xfrm>
          <a:prstGeom prst="roundRect">
            <a:avLst>
              <a:gd fmla="val 6667" name="adj"/>
            </a:avLst>
          </a:prstGeom>
          <a:solidFill>
            <a:srgbClr val="4447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2"/>
          <p:cNvSpPr/>
          <p:nvPr/>
        </p:nvSpPr>
        <p:spPr>
          <a:xfrm>
            <a:off x="4835009" y="5173266"/>
            <a:ext cx="162044" cy="2989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354"/>
              <a:buFont typeface="Lora"/>
              <a:buNone/>
            </a:pPr>
            <a:r>
              <a:rPr b="0" i="0" lang="en-US" sz="2354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4</a:t>
            </a:r>
            <a:endParaRPr b="0" i="0" sz="235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5365898" y="5084581"/>
            <a:ext cx="33732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961"/>
              <a:buFont typeface="Lora"/>
              <a:buNone/>
            </a:pPr>
            <a:r>
              <a:rPr b="1" i="0" lang="en-US" sz="1961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Assists-to-Points Ratio</a:t>
            </a:r>
            <a:endParaRPr b="0" i="0" sz="196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5422063" y="5488151"/>
            <a:ext cx="2766000" cy="25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3309" lvl="0" marL="457200" marR="0" rtl="0" algn="l">
              <a:lnSpc>
                <a:spcPct val="15997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334"/>
              <a:buFont typeface="Arial"/>
              <a:buChar char="•"/>
            </a:pPr>
            <a:r>
              <a:rPr b="0" i="0" lang="en-US" sz="1334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Number of assists divided by the total points scored in a game</a:t>
            </a:r>
            <a:endParaRPr sz="1334">
              <a:solidFill>
                <a:srgbClr val="D6E5EF"/>
              </a:solidFill>
            </a:endParaRPr>
          </a:p>
          <a:p>
            <a:pPr indent="-313309" lvl="0" marL="457200" marR="0" rtl="0" algn="l">
              <a:lnSpc>
                <a:spcPct val="15997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334"/>
              <a:buFont typeface="Arial"/>
              <a:buChar char="•"/>
            </a:pPr>
            <a:r>
              <a:rPr b="1" lang="en-US" sz="1334">
                <a:solidFill>
                  <a:srgbClr val="D6E5EF"/>
                </a:solidFill>
              </a:rPr>
              <a:t>R</a:t>
            </a:r>
            <a:r>
              <a:rPr lang="en-US" sz="1334">
                <a:solidFill>
                  <a:srgbClr val="D6E5EF"/>
                </a:solidFill>
              </a:rPr>
              <a:t>eflects the effectiveness of team play and ball movement, indicating how well teams create scoring opportunities</a:t>
            </a:r>
            <a:endParaRPr sz="1334">
              <a:solidFill>
                <a:srgbClr val="D6E5E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6" name="Google Shape;5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3"/>
          <p:cNvSpPr/>
          <p:nvPr/>
        </p:nvSpPr>
        <p:spPr>
          <a:xfrm>
            <a:off x="541800" y="589925"/>
            <a:ext cx="4576800" cy="11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2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3329"/>
              <a:buFont typeface="Lora"/>
              <a:buNone/>
            </a:pPr>
            <a:r>
              <a:rPr b="0" i="0" lang="en-US" sz="3329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Prioritized Conclusions</a:t>
            </a:r>
            <a:endParaRPr b="0" i="0" sz="332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58" name="Google Shape;5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8769" y="2222778"/>
            <a:ext cx="898208" cy="152721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3"/>
          <p:cNvSpPr/>
          <p:nvPr/>
        </p:nvSpPr>
        <p:spPr>
          <a:xfrm>
            <a:off x="1796431" y="2402325"/>
            <a:ext cx="61236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663"/>
              <a:buFont typeface="Lora"/>
              <a:buNone/>
            </a:pPr>
            <a:r>
              <a:rPr b="1" i="0" lang="en-US" sz="2663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Home Court Advantage</a:t>
            </a:r>
            <a:endParaRPr b="0" i="0" sz="266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3"/>
          <p:cNvSpPr/>
          <p:nvPr/>
        </p:nvSpPr>
        <p:spPr>
          <a:xfrm>
            <a:off x="2083713" y="2932748"/>
            <a:ext cx="6431518" cy="2874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992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15"/>
              <a:buFont typeface="Arial"/>
              <a:buChar char="•"/>
            </a:pPr>
            <a:r>
              <a:rPr b="0" i="0" lang="en-US" sz="141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Home teams consistently score more points and win more games</a:t>
            </a:r>
            <a:endParaRPr b="0" i="0" sz="141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3"/>
          <p:cNvSpPr/>
          <p:nvPr/>
        </p:nvSpPr>
        <p:spPr>
          <a:xfrm>
            <a:off x="2083713" y="3283029"/>
            <a:ext cx="6431518" cy="2874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992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15"/>
              <a:buFont typeface="Arial"/>
              <a:buChar char="•"/>
            </a:pPr>
            <a:r>
              <a:rPr b="0" i="0" lang="en-US" sz="141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Factors: Familiar environment, crowd support and reduced travel fatigue</a:t>
            </a:r>
            <a:endParaRPr b="0" i="0" sz="141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62" name="Google Shape;62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8769" y="3749993"/>
            <a:ext cx="898208" cy="152721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"/>
          <p:cNvSpPr/>
          <p:nvPr/>
        </p:nvSpPr>
        <p:spPr>
          <a:xfrm>
            <a:off x="1796426" y="3929550"/>
            <a:ext cx="70707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663"/>
              <a:buFont typeface="Lora"/>
              <a:buNone/>
            </a:pPr>
            <a:r>
              <a:rPr b="1" i="0" lang="en-US" sz="2663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Close Game Outcomes and League Parity</a:t>
            </a:r>
            <a:endParaRPr b="0" i="0" sz="266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3"/>
          <p:cNvSpPr/>
          <p:nvPr/>
        </p:nvSpPr>
        <p:spPr>
          <a:xfrm>
            <a:off x="2083713" y="4459962"/>
            <a:ext cx="6431518" cy="2874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992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15"/>
              <a:buFont typeface="Arial"/>
              <a:buChar char="•"/>
            </a:pPr>
            <a:r>
              <a:rPr b="0" i="0" lang="en-US" sz="141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High correlation between home and away team scores</a:t>
            </a:r>
            <a:endParaRPr b="0" i="0" sz="141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"/>
          <p:cNvSpPr/>
          <p:nvPr/>
        </p:nvSpPr>
        <p:spPr>
          <a:xfrm>
            <a:off x="2083713" y="4810244"/>
            <a:ext cx="6431518" cy="2874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992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15"/>
              <a:buFont typeface="Arial"/>
              <a:buChar char="•"/>
            </a:pPr>
            <a:r>
              <a:rPr b="0" i="0" lang="en-US" sz="141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Indicates tight competition and balanced team performances</a:t>
            </a:r>
            <a:endParaRPr b="0" i="0" sz="141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66" name="Google Shape;66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8769" y="5277207"/>
            <a:ext cx="898208" cy="152721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3"/>
          <p:cNvSpPr/>
          <p:nvPr/>
        </p:nvSpPr>
        <p:spPr>
          <a:xfrm>
            <a:off x="1796433" y="5456750"/>
            <a:ext cx="67188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2663"/>
              <a:buFont typeface="Lora"/>
              <a:buNone/>
            </a:pPr>
            <a:r>
              <a:rPr b="1" i="0" lang="en-US" sz="2663" u="none" cap="none" strike="noStrike">
                <a:solidFill>
                  <a:srgbClr val="D6E5EF"/>
                </a:solidFill>
                <a:latin typeface="Lora"/>
                <a:ea typeface="Lora"/>
                <a:cs typeface="Lora"/>
                <a:sym typeface="Lora"/>
              </a:rPr>
              <a:t>Team Play and Scoring</a:t>
            </a:r>
            <a:endParaRPr b="0" i="0" sz="266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2083713" y="5987177"/>
            <a:ext cx="6431518" cy="2874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992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15"/>
              <a:buFont typeface="Arial"/>
              <a:buChar char="•"/>
            </a:pPr>
            <a:r>
              <a:rPr b="0" i="0" lang="en-US" sz="141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Strong correlation between assists and points, especially for home teams</a:t>
            </a:r>
            <a:endParaRPr b="0" i="0" sz="141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2083713" y="6337459"/>
            <a:ext cx="6431518" cy="2874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59929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15"/>
              <a:buFont typeface="Arial"/>
              <a:buChar char="•"/>
            </a:pPr>
            <a:r>
              <a:rPr b="0" i="0" lang="en-US" sz="141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Highlights the effectiveness of coordinated offensive strategies</a:t>
            </a:r>
            <a:endParaRPr b="0" i="0" sz="141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37724" y="661988"/>
            <a:ext cx="5632490" cy="7040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5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4435"/>
              <a:buFont typeface="Lora"/>
              <a:buNone/>
            </a:pPr>
            <a:r>
              <a:rPr b="0" i="0" lang="en-US" sz="4435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Proposed Solution</a:t>
            </a:r>
            <a:endParaRPr b="0" i="0" sz="443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4"/>
          <p:cNvSpPr/>
          <p:nvPr/>
        </p:nvSpPr>
        <p:spPr>
          <a:xfrm>
            <a:off x="837724" y="196429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2218"/>
              <a:buFont typeface="Lora"/>
              <a:buNone/>
            </a:pPr>
            <a:r>
              <a:rPr b="0" i="0" lang="en-US" sz="2218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Problem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4"/>
          <p:cNvSpPr/>
          <p:nvPr/>
        </p:nvSpPr>
        <p:spPr>
          <a:xfrm>
            <a:off x="837725" y="2500945"/>
            <a:ext cx="3928500" cy="32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85"/>
              <a:buFont typeface="Arial"/>
              <a:buNone/>
            </a:pPr>
            <a:r>
              <a:rPr b="1" i="0" lang="en-US" sz="188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Significant home court advantage</a:t>
            </a:r>
            <a:r>
              <a:rPr b="0" i="0" lang="en-US" sz="188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 creates an imbalance in team performance and game outcomes, leading to predictable results and reduced fan engagement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4"/>
          <p:cNvSpPr/>
          <p:nvPr/>
        </p:nvSpPr>
        <p:spPr>
          <a:xfrm>
            <a:off x="5357813" y="196429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2218"/>
              <a:buFont typeface="Lora"/>
              <a:buNone/>
            </a:pPr>
            <a:r>
              <a:rPr b="0" i="0" lang="en-US" sz="2218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Solution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4"/>
          <p:cNvSpPr/>
          <p:nvPr/>
        </p:nvSpPr>
        <p:spPr>
          <a:xfrm>
            <a:off x="9877901" y="1964293"/>
            <a:ext cx="2816185" cy="351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7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2218"/>
              <a:buFont typeface="Lora"/>
              <a:buNone/>
            </a:pPr>
            <a:r>
              <a:rPr b="0" i="0" lang="en-US" sz="2218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Benefits</a:t>
            </a:r>
            <a:endParaRPr b="0" i="0" sz="22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4"/>
          <p:cNvSpPr/>
          <p:nvPr/>
        </p:nvSpPr>
        <p:spPr>
          <a:xfrm>
            <a:off x="9965025" y="2555464"/>
            <a:ext cx="3545700" cy="45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607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b="1" lang="en-US" sz="1850">
                <a:solidFill>
                  <a:schemeClr val="lt1"/>
                </a:solidFill>
              </a:rPr>
              <a:t>Improved Competitive Balance</a:t>
            </a:r>
            <a:endParaRPr b="1" sz="1850">
              <a:solidFill>
                <a:schemeClr val="lt1"/>
              </a:solidFill>
            </a:endParaRPr>
          </a:p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b="1" lang="en-US" sz="1850">
                <a:solidFill>
                  <a:schemeClr val="lt1"/>
                </a:solidFill>
              </a:rPr>
              <a:t>Enhanced League Parity</a:t>
            </a:r>
            <a:endParaRPr b="1" sz="1850">
              <a:solidFill>
                <a:schemeClr val="lt1"/>
              </a:solidFill>
            </a:endParaRPr>
          </a:p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b="1" lang="en-US" sz="1850">
                <a:solidFill>
                  <a:schemeClr val="lt1"/>
                </a:solidFill>
              </a:rPr>
              <a:t>Increased Fan Engagement</a:t>
            </a:r>
            <a:endParaRPr b="1" sz="1850">
              <a:solidFill>
                <a:schemeClr val="lt1"/>
              </a:solidFill>
            </a:endParaRPr>
          </a:p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b="1" lang="en-US" sz="1850">
                <a:solidFill>
                  <a:schemeClr val="lt1"/>
                </a:solidFill>
              </a:rPr>
              <a:t>Player Welfare</a:t>
            </a:r>
            <a:endParaRPr b="1" sz="1850">
              <a:solidFill>
                <a:schemeClr val="lt1"/>
              </a:solidFill>
            </a:endParaRPr>
          </a:p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b="1" lang="en-US" sz="1850">
                <a:solidFill>
                  <a:schemeClr val="lt1"/>
                </a:solidFill>
              </a:rPr>
              <a:t>Officiating Integrity</a:t>
            </a:r>
            <a:endParaRPr b="1" sz="1850">
              <a:solidFill>
                <a:schemeClr val="lt1"/>
              </a:solidFill>
            </a:endParaRPr>
          </a:p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b="1" lang="en-US" sz="1850">
                <a:solidFill>
                  <a:schemeClr val="lt1"/>
                </a:solidFill>
              </a:rPr>
              <a:t>Data-Driven Decision Making</a:t>
            </a:r>
            <a:endParaRPr b="1" sz="1850">
              <a:solidFill>
                <a:schemeClr val="lt1"/>
              </a:solidFill>
            </a:endParaRPr>
          </a:p>
          <a:p>
            <a:pPr indent="-3460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Char char="•"/>
            </a:pPr>
            <a:r>
              <a:rPr b="1" lang="en-US" sz="1850">
                <a:solidFill>
                  <a:schemeClr val="lt1"/>
                </a:solidFill>
              </a:rPr>
              <a:t>Innovation Leadership</a:t>
            </a:r>
            <a:endParaRPr sz="18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4"/>
          <p:cNvSpPr/>
          <p:nvPr/>
        </p:nvSpPr>
        <p:spPr>
          <a:xfrm>
            <a:off x="5496400" y="2451150"/>
            <a:ext cx="4233000" cy="53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00"/>
              <a:buAutoNum type="arabicPeriod"/>
            </a:pPr>
            <a:r>
              <a:rPr b="1" lang="en-US">
                <a:solidFill>
                  <a:srgbClr val="D6E5EF"/>
                </a:solidFill>
              </a:rPr>
              <a:t>Data-Driven Schedule Optimization: </a:t>
            </a:r>
            <a:r>
              <a:rPr lang="en-US">
                <a:solidFill>
                  <a:srgbClr val="D6E5EF"/>
                </a:solidFill>
              </a:rPr>
              <a:t>Create balanced schedules considering travel distance and rest days</a:t>
            </a:r>
            <a:endParaRPr>
              <a:solidFill>
                <a:srgbClr val="D6E5EF"/>
              </a:solidFill>
            </a:endParaRPr>
          </a:p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00"/>
              <a:buAutoNum type="arabicPeriod"/>
            </a:pPr>
            <a:r>
              <a:rPr b="1" lang="en-US">
                <a:solidFill>
                  <a:srgbClr val="D6E5EF"/>
                </a:solidFill>
              </a:rPr>
              <a:t>Away Team Support Initiative: </a:t>
            </a:r>
            <a:r>
              <a:rPr lang="en-US">
                <a:solidFill>
                  <a:srgbClr val="D6E5EF"/>
                </a:solidFill>
              </a:rPr>
              <a:t>Standardize accommodations and facilities for away teams</a:t>
            </a:r>
            <a:endParaRPr>
              <a:solidFill>
                <a:srgbClr val="D6E5EF"/>
              </a:solidFill>
            </a:endParaRPr>
          </a:p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00"/>
              <a:buAutoNum type="arabicPeriod"/>
            </a:pPr>
            <a:r>
              <a:rPr b="1" lang="en-US">
                <a:solidFill>
                  <a:srgbClr val="D6E5EF"/>
                </a:solidFill>
              </a:rPr>
              <a:t>Referee Training and Monitoring: </a:t>
            </a:r>
            <a:r>
              <a:rPr lang="en-US">
                <a:solidFill>
                  <a:srgbClr val="D6E5EF"/>
                </a:solidFill>
              </a:rPr>
              <a:t>Enhance training to mitigate biases and use AI for real-time officiating oversight</a:t>
            </a:r>
            <a:endParaRPr>
              <a:solidFill>
                <a:srgbClr val="D6E5EF"/>
              </a:solidFill>
            </a:endParaRPr>
          </a:p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00"/>
              <a:buAutoNum type="arabicPeriod"/>
            </a:pPr>
            <a:r>
              <a:rPr b="1" lang="en-US">
                <a:solidFill>
                  <a:srgbClr val="D6E5EF"/>
                </a:solidFill>
              </a:rPr>
              <a:t>Player Preparation Programs: </a:t>
            </a:r>
            <a:r>
              <a:rPr lang="en-US">
                <a:solidFill>
                  <a:srgbClr val="D6E5EF"/>
                </a:solidFill>
              </a:rPr>
              <a:t>Implement programs to help players manage travel fatigue</a:t>
            </a:r>
            <a:endParaRPr>
              <a:solidFill>
                <a:srgbClr val="D6E5EF"/>
              </a:solidFill>
            </a:endParaRPr>
          </a:p>
          <a:p>
            <a:pPr indent="-3175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400"/>
              <a:buAutoNum type="arabicPeriod"/>
            </a:pPr>
            <a:r>
              <a:rPr b="1" lang="en-US">
                <a:solidFill>
                  <a:srgbClr val="D6E5EF"/>
                </a:solidFill>
              </a:rPr>
              <a:t>Fan Engagement Balancing: </a:t>
            </a:r>
            <a:r>
              <a:rPr lang="en-US">
                <a:solidFill>
                  <a:srgbClr val="D6E5EF"/>
                </a:solidFill>
              </a:rPr>
              <a:t>Innovate ways to engage away team fans, such as virtual reality experiences</a:t>
            </a:r>
            <a:endParaRPr>
              <a:solidFill>
                <a:srgbClr val="D6E5EF"/>
              </a:solidFill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85"/>
              <a:buFont typeface="Arial"/>
              <a:buNone/>
            </a:pPr>
            <a:r>
              <a:t/>
            </a:r>
            <a:endParaRPr b="1" sz="1100">
              <a:solidFill>
                <a:srgbClr val="D6E5E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91" name="Google Shape;9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5"/>
          <p:cNvSpPr/>
          <p:nvPr/>
        </p:nvSpPr>
        <p:spPr>
          <a:xfrm>
            <a:off x="6324125" y="342021"/>
            <a:ext cx="5400600" cy="13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98AC7"/>
              </a:buClr>
              <a:buSzPts val="3548"/>
              <a:buFont typeface="Lora"/>
              <a:buNone/>
            </a:pPr>
            <a:r>
              <a:rPr b="0" i="0" lang="en-US" sz="3548" u="none" cap="none" strike="noStrike">
                <a:solidFill>
                  <a:srgbClr val="F98AC7"/>
                </a:solidFill>
                <a:latin typeface="Lora"/>
                <a:ea typeface="Lora"/>
                <a:cs typeface="Lora"/>
                <a:sym typeface="Lora"/>
              </a:rPr>
              <a:t>Future Recommendations</a:t>
            </a:r>
            <a:endParaRPr b="0" i="0" sz="354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5"/>
          <p:cNvSpPr/>
          <p:nvPr/>
        </p:nvSpPr>
        <p:spPr>
          <a:xfrm>
            <a:off x="6324124" y="1731288"/>
            <a:ext cx="7468553" cy="5599390"/>
          </a:xfrm>
          <a:prstGeom prst="roundRect">
            <a:avLst>
              <a:gd fmla="val 641" name="adj"/>
            </a:avLst>
          </a:prstGeom>
          <a:noFill/>
          <a:ln cap="flat" cmpd="sng" w="9525">
            <a:solidFill>
              <a:srgbClr val="FFFFFF">
                <a:alpha val="23921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5"/>
          <p:cNvSpPr/>
          <p:nvPr/>
        </p:nvSpPr>
        <p:spPr>
          <a:xfrm>
            <a:off x="6331744" y="1738908"/>
            <a:ext cx="7453312" cy="1834515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5"/>
          <p:cNvSpPr/>
          <p:nvPr/>
        </p:nvSpPr>
        <p:spPr>
          <a:xfrm>
            <a:off x="6571059" y="1890117"/>
            <a:ext cx="324421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Outcome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5"/>
          <p:cNvSpPr/>
          <p:nvPr/>
        </p:nvSpPr>
        <p:spPr>
          <a:xfrm>
            <a:off x="9120425" y="1738900"/>
            <a:ext cx="4672200" cy="17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The sprint successfully achieved its goals, suggesting to </a:t>
            </a:r>
            <a:r>
              <a:rPr b="1" i="0" lang="en-US" sz="188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Implement "Balanced Court Initiative"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5"/>
          <p:cNvSpPr/>
          <p:nvPr/>
        </p:nvSpPr>
        <p:spPr>
          <a:xfrm>
            <a:off x="6331744" y="3573423"/>
            <a:ext cx="7453312" cy="3749635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5"/>
          <p:cNvSpPr/>
          <p:nvPr/>
        </p:nvSpPr>
        <p:spPr>
          <a:xfrm>
            <a:off x="6571059" y="3724632"/>
            <a:ext cx="3244215" cy="383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85"/>
              <a:buFont typeface="Arial"/>
              <a:buNone/>
            </a:pPr>
            <a:r>
              <a:rPr b="0" i="0" lang="en-US" sz="188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Recommendations</a:t>
            </a:r>
            <a:endParaRPr b="0" i="0" sz="188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5"/>
          <p:cNvSpPr/>
          <p:nvPr/>
        </p:nvSpPr>
        <p:spPr>
          <a:xfrm>
            <a:off x="9050825" y="3652700"/>
            <a:ext cx="4836900" cy="3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85"/>
              <a:buFont typeface="Arial"/>
              <a:buChar char="•"/>
            </a:pPr>
            <a:r>
              <a:rPr b="0" i="0" lang="en-US" sz="1885" u="none" cap="none" strike="noStrike">
                <a:solidFill>
                  <a:srgbClr val="D6E5EF"/>
                </a:solidFill>
                <a:latin typeface="Arial"/>
                <a:ea typeface="Arial"/>
                <a:cs typeface="Arial"/>
                <a:sym typeface="Arial"/>
              </a:rPr>
              <a:t>Phase 1 (Immediate): Schedule optimization and officiating enhancements</a:t>
            </a:r>
            <a:endParaRPr b="0" i="0" sz="1885" u="none" cap="none" strike="noStrike">
              <a:solidFill>
                <a:srgbClr val="D6E5E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8297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85"/>
              <a:buChar char="•"/>
            </a:pPr>
            <a:r>
              <a:rPr lang="en-US" sz="1885">
                <a:solidFill>
                  <a:srgbClr val="D6E5EF"/>
                </a:solidFill>
              </a:rPr>
              <a:t>Phase 2 (Next Season): Away team support program and team play incentives</a:t>
            </a:r>
            <a:endParaRPr sz="1885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8297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6E5EF"/>
              </a:buClr>
              <a:buSzPts val="1885"/>
              <a:buChar char="•"/>
            </a:pPr>
            <a:r>
              <a:rPr lang="en-US" sz="1885">
                <a:solidFill>
                  <a:srgbClr val="D6E5EF"/>
                </a:solidFill>
              </a:rPr>
              <a:t>Phase 3 (Long-term): Fan engagement equalization strategies</a:t>
            </a:r>
            <a:endParaRPr sz="1885">
              <a:solidFill>
                <a:srgbClr val="D6E5E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2024-08-24T23:31:44Z</dcterms:created>
  <dc:creator>PptxGenJS</dc:creator>
</cp:coreProperties>
</file>